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85" r:id="rId3"/>
    <p:sldId id="282" r:id="rId4"/>
    <p:sldId id="281" r:id="rId5"/>
    <p:sldId id="263" r:id="rId6"/>
    <p:sldId id="274" r:id="rId7"/>
    <p:sldId id="272" r:id="rId8"/>
    <p:sldId id="275" r:id="rId9"/>
    <p:sldId id="283" r:id="rId10"/>
    <p:sldId id="284" r:id="rId11"/>
    <p:sldId id="273" r:id="rId12"/>
    <p:sldId id="266" r:id="rId13"/>
    <p:sldId id="286" r:id="rId14"/>
    <p:sldId id="287" r:id="rId15"/>
    <p:sldId id="288" r:id="rId16"/>
    <p:sldId id="278" r:id="rId17"/>
    <p:sldId id="277" r:id="rId18"/>
    <p:sldId id="27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794543C-6199-4AD0-88A6-C29E0B5EC7EE}">
          <p14:sldIdLst>
            <p14:sldId id="261"/>
          </p14:sldIdLst>
        </p14:section>
        <p14:section name="课前提醒" id="{89CB4E27-AB96-4CB0-A8C6-4B43A90FB313}">
          <p14:sldIdLst>
            <p14:sldId id="285"/>
          </p14:sldIdLst>
        </p14:section>
        <p14:section name="软件开发到底是什么" id="{4BF703DC-834F-43D3-BD0B-66A6540E2593}">
          <p14:sldIdLst>
            <p14:sldId id="282"/>
            <p14:sldId id="281"/>
            <p14:sldId id="263"/>
            <p14:sldId id="274"/>
            <p14:sldId id="272"/>
            <p14:sldId id="275"/>
            <p14:sldId id="283"/>
            <p14:sldId id="284"/>
            <p14:sldId id="273"/>
          </p14:sldIdLst>
        </p14:section>
        <p14:section name="学前疑惑" id="{649EFEAF-27BA-4051-8890-0B5F4DEC2404}">
          <p14:sldIdLst>
            <p14:sldId id="266"/>
            <p14:sldId id="286"/>
            <p14:sldId id="287"/>
            <p14:sldId id="288"/>
          </p14:sldIdLst>
        </p14:section>
        <p14:section name="电脑配置" id="{730BB1C0-E946-421C-A37A-FA0885C5AAA5}">
          <p14:sldIdLst>
            <p14:sldId id="278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200"/>
    <a:srgbClr val="31CDA8"/>
    <a:srgbClr val="0070C0"/>
    <a:srgbClr val="3498DB"/>
    <a:srgbClr val="192871"/>
    <a:srgbClr val="0037A4"/>
    <a:srgbClr val="002A7E"/>
    <a:srgbClr val="F1A069"/>
    <a:srgbClr val="F4B183"/>
    <a:srgbClr val="F7A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08" autoAdjust="0"/>
  </p:normalViewPr>
  <p:slideViewPr>
    <p:cSldViewPr snapToGrid="0" showGuides="1">
      <p:cViewPr varScale="1">
        <p:scale>
          <a:sx n="72" d="100"/>
          <a:sy n="72" d="100"/>
        </p:scale>
        <p:origin x="438" y="7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5510842" y="6277827"/>
            <a:ext cx="1183337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313219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z="2800" b="0"/>
              <a:t>王红元</a:t>
            </a:r>
            <a:endParaRPr lang="en-US" altLang="zh-CN" sz="2800" b="0"/>
          </a:p>
          <a:p>
            <a:r>
              <a:rPr lang="zh-CN" altLang="en-US" sz="2800" b="0"/>
              <a:t>微博：</a:t>
            </a:r>
            <a:r>
              <a:rPr lang="en-US" altLang="zh-CN" sz="2800" b="0"/>
              <a:t>coderwhy</a:t>
            </a:r>
          </a:p>
          <a:p>
            <a:r>
              <a:rPr lang="zh-CN" altLang="en-US" sz="2800" b="0"/>
              <a:t>微信：</a:t>
            </a:r>
            <a:r>
              <a:rPr lang="en-US" altLang="zh-CN" sz="2800" b="0"/>
              <a:t>372623326</a:t>
            </a:r>
            <a:endParaRPr lang="zh-CN" altLang="en-US" sz="2800" b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D1DC2E-AF07-46B3-8CD4-FB71FA9368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59" y="5662582"/>
            <a:ext cx="1662680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82663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tabLst>
                <a:tab pos="534988" algn="l"/>
              </a:tabLst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1E5EF7-0E96-4BE9-8112-FD32013967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3" y="351146"/>
            <a:ext cx="1662680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" TargetMode="External"/><Relationship Id="rId7" Type="http://schemas.openxmlformats.org/officeDocument/2006/relationships/hyperlink" Target="https://www.kaola.com/" TargetMode="External"/><Relationship Id="rId2" Type="http://schemas.openxmlformats.org/officeDocument/2006/relationships/hyperlink" Target="https://www.baid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.com/" TargetMode="External"/><Relationship Id="rId5" Type="http://schemas.openxmlformats.org/officeDocument/2006/relationships/hyperlink" Target="https://tv.youku.com/" TargetMode="External"/><Relationship Id="rId4" Type="http://schemas.openxmlformats.org/officeDocument/2006/relationships/hyperlink" Target="https://news.qq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" TargetMode="External"/><Relationship Id="rId7" Type="http://schemas.openxmlformats.org/officeDocument/2006/relationships/hyperlink" Target="https://www.kaola.com/" TargetMode="External"/><Relationship Id="rId2" Type="http://schemas.openxmlformats.org/officeDocument/2006/relationships/hyperlink" Target="https://www.baid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.com/" TargetMode="External"/><Relationship Id="rId5" Type="http://schemas.openxmlformats.org/officeDocument/2006/relationships/hyperlink" Target="https://tv.youku.com/" TargetMode="External"/><Relationship Id="rId4" Type="http://schemas.openxmlformats.org/officeDocument/2006/relationships/hyperlink" Target="https://news.qq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邂逅软件开发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2"/>
            <a:ext cx="6327531" cy="1245034"/>
          </a:xfrm>
        </p:spPr>
        <p:txBody>
          <a:bodyPr>
            <a:normAutofit/>
          </a:bodyPr>
          <a:lstStyle/>
          <a:p>
            <a:r>
              <a:rPr lang="zh-CN" altLang="en-US" sz="1800" b="0"/>
              <a:t>王红元</a:t>
            </a:r>
            <a:endParaRPr lang="en-US" altLang="zh-CN" sz="1800" b="0"/>
          </a:p>
          <a:p>
            <a:r>
              <a:rPr lang="zh-CN" altLang="en-US" sz="1800" b="0"/>
              <a:t>微博：</a:t>
            </a:r>
            <a:r>
              <a:rPr lang="en-US" altLang="zh-CN" sz="1800" b="0"/>
              <a:t>coderwhy</a:t>
            </a:r>
          </a:p>
          <a:p>
            <a:r>
              <a:rPr lang="zh-CN" altLang="en-US" sz="1800" b="0"/>
              <a:t>微信：</a:t>
            </a:r>
            <a:r>
              <a:rPr lang="en-US" altLang="zh-CN" sz="1800" b="0"/>
              <a:t>372623326</a:t>
            </a:r>
            <a:endParaRPr lang="zh-CN" altLang="en-US" sz="1800" b="0"/>
          </a:p>
        </p:txBody>
      </p:sp>
    </p:spTree>
    <p:extLst>
      <p:ext uri="{BB962C8B-B14F-4D97-AF65-F5344CB8AC3E}">
        <p14:creationId xmlns:p14="http://schemas.microsoft.com/office/powerpoint/2010/main" val="347658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457F4-7921-48C5-BCE9-C859EBB1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程序员的薪资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EDE86D9-B53E-4622-A86F-CB35E01B2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67" y="1345742"/>
            <a:ext cx="5826735" cy="25052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32E29A-B4D7-4AD5-88B8-24C31389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7" y="1332450"/>
            <a:ext cx="5763327" cy="25185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D3726A-F571-4216-8C56-21BE125E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3" y="4010873"/>
            <a:ext cx="5780889" cy="25503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59CE5A-A67F-4145-9A0C-4969046B8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97" y="4088986"/>
            <a:ext cx="5595190" cy="239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8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DD959-145A-4E68-8BAC-F5747FF7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程序员印象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E8935C88-27E5-4E4D-B417-293F3FA4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132" y="5928997"/>
            <a:ext cx="2871439" cy="63602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2800" b="1"/>
              <a:t>代码改变世界</a:t>
            </a:r>
            <a:endParaRPr lang="en-US" altLang="zh-CN" sz="2800" b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3B1510-2A17-4BD6-809E-AED76717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218797"/>
            <a:ext cx="2019327" cy="22107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66938-9BD3-42E6-B597-047C5092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52" y="1231834"/>
            <a:ext cx="3173608" cy="21959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39DD1B-8324-46A9-9220-CBE8DF540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49" y="1220701"/>
            <a:ext cx="2087883" cy="22073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8B53AD-2EA0-4772-8465-D731726D5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879" y="3522370"/>
            <a:ext cx="2341953" cy="21959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8B3494-A6FE-4325-A905-B46FA1506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432" y="3522370"/>
            <a:ext cx="2521648" cy="21891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A0AE4E-0143-4D36-9351-D799EC23D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196" y="1218797"/>
            <a:ext cx="3040545" cy="21891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D17959E-71DB-4299-B3A7-E73BE5541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6" y="3522370"/>
            <a:ext cx="2626273" cy="21953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958765-6195-4BFE-85BC-CA16C690A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8418" y="3522370"/>
            <a:ext cx="3928341" cy="2189192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4508AFBC-9D7D-4B9D-A276-6BF48D867F25}"/>
              </a:ext>
            </a:extLst>
          </p:cNvPr>
          <p:cNvSpPr txBox="1">
            <a:spLocks/>
          </p:cNvSpPr>
          <p:nvPr/>
        </p:nvSpPr>
        <p:spPr>
          <a:xfrm>
            <a:off x="707030" y="6013849"/>
            <a:ext cx="7001677" cy="466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sz="2800" b="1"/>
              <a:t>编程是一门艺术，如果爱，请深爱</a:t>
            </a:r>
            <a:endParaRPr lang="en-US" altLang="zh-CN" sz="2800" b="1"/>
          </a:p>
        </p:txBody>
      </p:sp>
    </p:spTree>
    <p:extLst>
      <p:ext uri="{BB962C8B-B14F-4D97-AF65-F5344CB8AC3E}">
        <p14:creationId xmlns:p14="http://schemas.microsoft.com/office/powerpoint/2010/main" val="20587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22138-B1F3-49D2-8544-38D8F98C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是否适合踏进前端开发领域？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C7E36-F4E7-4200-B5A8-8F2983B6D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ts val="3000"/>
              </a:lnSpc>
            </a:pPr>
            <a:r>
              <a:rPr lang="zh-CN" altLang="en-US">
                <a:solidFill>
                  <a:srgbClr val="0070C0"/>
                </a:solidFill>
              </a:rPr>
              <a:t>英文水平</a:t>
            </a:r>
            <a:r>
              <a:rPr lang="zh-CN" altLang="en-US"/>
              <a:t>：熟悉简单的英文，会使用翻译软件（比如有道词典）</a:t>
            </a:r>
            <a:endParaRPr lang="en-US" altLang="zh-CN"/>
          </a:p>
          <a:p>
            <a:pPr marL="342900" indent="-342900">
              <a:lnSpc>
                <a:spcPts val="3000"/>
              </a:lnSpc>
            </a:pPr>
            <a:r>
              <a:rPr lang="zh-CN" altLang="en-US">
                <a:solidFill>
                  <a:srgbClr val="0070C0"/>
                </a:solidFill>
              </a:rPr>
              <a:t>计算机专业</a:t>
            </a:r>
            <a:r>
              <a:rPr lang="zh-CN" altLang="en-US"/>
              <a:t>：不一定要计算机专业，会使用计算机就行</a:t>
            </a:r>
            <a:endParaRPr lang="en-US" altLang="zh-CN"/>
          </a:p>
          <a:p>
            <a:pPr marL="342900" indent="-342900">
              <a:lnSpc>
                <a:spcPts val="3000"/>
              </a:lnSpc>
            </a:pPr>
            <a:r>
              <a:rPr lang="zh-CN" altLang="en-US">
                <a:solidFill>
                  <a:srgbClr val="0070C0"/>
                </a:solidFill>
              </a:rPr>
              <a:t>学习难度</a:t>
            </a:r>
            <a:r>
              <a:rPr lang="zh-CN" altLang="en-US"/>
              <a:t>：是软件开发中较为简单的（但是东西很多）</a:t>
            </a:r>
            <a:endParaRPr lang="en-US" altLang="zh-CN"/>
          </a:p>
          <a:p>
            <a:pPr marL="342900" indent="-342900">
              <a:lnSpc>
                <a:spcPts val="3000"/>
              </a:lnSpc>
            </a:pPr>
            <a:r>
              <a:rPr lang="zh-CN" altLang="en-US">
                <a:solidFill>
                  <a:srgbClr val="0070C0"/>
                </a:solidFill>
              </a:rPr>
              <a:t>智商</a:t>
            </a:r>
            <a:r>
              <a:rPr lang="zh-CN" altLang="en-US"/>
              <a:t>：认真努力才是王道</a:t>
            </a:r>
            <a:endParaRPr lang="en-US" altLang="zh-CN"/>
          </a:p>
          <a:p>
            <a:pPr marL="342900" indent="-342900">
              <a:lnSpc>
                <a:spcPts val="3000"/>
              </a:lnSpc>
            </a:pPr>
            <a:r>
              <a:rPr lang="zh-CN" altLang="en-US">
                <a:solidFill>
                  <a:srgbClr val="0070C0"/>
                </a:solidFill>
              </a:rPr>
              <a:t>女生</a:t>
            </a:r>
            <a:r>
              <a:rPr lang="zh-CN" altLang="en-US"/>
              <a:t>：男女都可以学</a:t>
            </a:r>
            <a:endParaRPr lang="en-US" altLang="zh-CN"/>
          </a:p>
          <a:p>
            <a:pPr marL="342900" indent="-342900">
              <a:lnSpc>
                <a:spcPts val="3000"/>
              </a:lnSpc>
            </a:pPr>
            <a:r>
              <a:rPr lang="zh-CN" altLang="en-US">
                <a:solidFill>
                  <a:srgbClr val="0070C0"/>
                </a:solidFill>
              </a:rPr>
              <a:t>发展前景</a:t>
            </a:r>
            <a:r>
              <a:rPr lang="zh-CN" altLang="en-US"/>
              <a:t>：应用范围极广，涵盖</a:t>
            </a:r>
            <a:r>
              <a:rPr lang="en-US" altLang="zh-CN"/>
              <a:t>PC</a:t>
            </a:r>
            <a:r>
              <a:rPr lang="zh-CN" altLang="en-US"/>
              <a:t>端、移动端等智能终端，包括小程序开发，能干的事情越来越多，地位越来越受重视</a:t>
            </a:r>
            <a:endParaRPr lang="en-US" altLang="zh-CN"/>
          </a:p>
          <a:p>
            <a:pPr marL="342900" indent="-342900">
              <a:lnSpc>
                <a:spcPts val="3000"/>
              </a:lnSpc>
            </a:pPr>
            <a:r>
              <a:rPr lang="zh-CN" altLang="en-US">
                <a:solidFill>
                  <a:srgbClr val="0070C0"/>
                </a:solidFill>
              </a:rPr>
              <a:t>行业薪资</a:t>
            </a:r>
            <a:r>
              <a:rPr lang="zh-CN" altLang="en-US"/>
              <a:t>：参考招聘网站</a:t>
            </a:r>
            <a:endParaRPr lang="en-US" altLang="zh-CN"/>
          </a:p>
          <a:p>
            <a:pPr marL="342900" indent="-342900">
              <a:lnSpc>
                <a:spcPts val="3000"/>
              </a:lnSpc>
            </a:pPr>
            <a:r>
              <a:rPr lang="zh-CN" altLang="en-US">
                <a:solidFill>
                  <a:srgbClr val="0070C0"/>
                </a:solidFill>
              </a:rPr>
              <a:t>电脑系统</a:t>
            </a:r>
            <a:r>
              <a:rPr lang="zh-CN" altLang="en-US"/>
              <a:t>：不管是</a:t>
            </a:r>
            <a:r>
              <a:rPr lang="en-US" altLang="zh-CN"/>
              <a:t>Mac</a:t>
            </a:r>
            <a:r>
              <a:rPr lang="zh-CN" altLang="en-US"/>
              <a:t>还是</a:t>
            </a:r>
            <a:r>
              <a:rPr lang="en-US" altLang="zh-CN"/>
              <a:t>Windows</a:t>
            </a:r>
            <a:r>
              <a:rPr lang="zh-CN" altLang="en-US"/>
              <a:t>系统，都可以学习本课程，学习中用到的工具在</a:t>
            </a:r>
            <a:r>
              <a:rPr lang="en-US" altLang="zh-CN"/>
              <a:t>Mac</a:t>
            </a:r>
            <a:r>
              <a:rPr lang="zh-CN" altLang="en-US"/>
              <a:t>、</a:t>
            </a:r>
            <a:r>
              <a:rPr lang="en-US" altLang="zh-CN"/>
              <a:t>Windows</a:t>
            </a:r>
            <a:r>
              <a:rPr lang="zh-CN" altLang="en-US"/>
              <a:t>中通用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0C1241-AECB-4E13-AB87-A7B72FF1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425" y="1664677"/>
            <a:ext cx="1905000" cy="1905000"/>
          </a:xfrm>
          <a:prstGeom prst="rect">
            <a:avLst/>
          </a:prstGeom>
        </p:spPr>
      </p:pic>
      <p:pic>
        <p:nvPicPr>
          <p:cNvPr id="1028" name="Picture 4" descr="https://images2017.cnblogs.com/blog/922445/201712/922445-20171201193309839-1810687879.png">
            <a:extLst>
              <a:ext uri="{FF2B5EF4-FFF2-40B4-BE49-F238E27FC236}">
                <a16:creationId xmlns:a16="http://schemas.microsoft.com/office/drawing/2014/main" id="{9CF60675-9AFF-42FE-BA76-1AD84C64C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484" y="166467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965544-E673-4B2D-B35E-C3E29200DE74}"/>
              </a:ext>
            </a:extLst>
          </p:cNvPr>
          <p:cNvSpPr txBox="1"/>
          <p:nvPr/>
        </p:nvSpPr>
        <p:spPr>
          <a:xfrm>
            <a:off x="7910343" y="12420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尤雨溪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48B56E-F860-463D-8D69-B54ED6024600}"/>
              </a:ext>
            </a:extLst>
          </p:cNvPr>
          <p:cNvSpPr txBox="1"/>
          <p:nvPr/>
        </p:nvSpPr>
        <p:spPr>
          <a:xfrm>
            <a:off x="10699331" y="1268825"/>
            <a:ext cx="36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TJ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40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46070-675D-4369-B19B-99F5FADA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课堂建议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43945C9-C399-4F6A-A7A0-C2CA1A67332F}"/>
              </a:ext>
            </a:extLst>
          </p:cNvPr>
          <p:cNvSpPr txBox="1">
            <a:spLocks/>
          </p:cNvSpPr>
          <p:nvPr/>
        </p:nvSpPr>
        <p:spPr>
          <a:xfrm>
            <a:off x="83264" y="5355970"/>
            <a:ext cx="4320480" cy="1383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上课学习方法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6A66346-E3BB-4CCE-8F3C-124E828A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246" y="1244139"/>
            <a:ext cx="7416824" cy="5542328"/>
          </a:xfrm>
          <a:ln>
            <a:noFill/>
          </a:ln>
        </p:spPr>
        <p:txBody>
          <a:bodyPr/>
          <a:lstStyle/>
          <a:p>
            <a:pPr>
              <a:lnSpc>
                <a:spcPts val="28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别玩手机，也不允许玩手机，很容易错过精彩、关键瞬间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>
              <a:lnSpc>
                <a:spcPts val="28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犯困的可以站起来听（晚上早点休息）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>
              <a:lnSpc>
                <a:spcPts val="28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不要大声喧哗</a:t>
            </a:r>
            <a:r>
              <a:rPr lang="en-US" altLang="zh-CN">
                <a:solidFill>
                  <a:schemeClr val="tx1"/>
                </a:solidFill>
                <a:latin typeface="Calibri" charset="0"/>
                <a:sym typeface="Calibri" charset="0"/>
              </a:rPr>
              <a:t>,</a:t>
            </a: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不要激动</a:t>
            </a:r>
            <a:r>
              <a:rPr lang="en-US" altLang="zh-CN">
                <a:solidFill>
                  <a:schemeClr val="tx1"/>
                </a:solidFill>
                <a:latin typeface="Calibri" charset="0"/>
                <a:sym typeface="Calibri" charset="0"/>
              </a:rPr>
              <a:t>,</a:t>
            </a: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控制自己澎湃的情绪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>
              <a:lnSpc>
                <a:spcPts val="28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尽量不要随便在讲课过程中大声提问（除非老师特意留出课堂时间给同学们提问）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>
              <a:lnSpc>
                <a:spcPts val="28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有疑惑的地方可以马上记录下来，课后再问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>
              <a:lnSpc>
                <a:spcPts val="28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可以随时利用截图软件做图片笔记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>
              <a:lnSpc>
                <a:spcPts val="28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千万不要边听课边敲代码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>
              <a:lnSpc>
                <a:spcPts val="28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积极响应老师的提问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>
              <a:lnSpc>
                <a:spcPts val="28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上课注重听懂、理解，别拼命去记忆那些代码（课后多搞几遍就能记住了）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endParaRPr lang="zh-CN" altLang="en-US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3E6BD882-5AF7-4418-B892-9BE336F818B8}"/>
              </a:ext>
            </a:extLst>
          </p:cNvPr>
          <p:cNvSpPr txBox="1">
            <a:spLocks/>
          </p:cNvSpPr>
          <p:nvPr/>
        </p:nvSpPr>
        <p:spPr>
          <a:xfrm>
            <a:off x="119336" y="4616633"/>
            <a:ext cx="4248335" cy="5479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课堂建议</a:t>
            </a:r>
          </a:p>
        </p:txBody>
      </p:sp>
      <p:pic>
        <p:nvPicPr>
          <p:cNvPr id="7" name="Picture 4" descr="“上课积极”的图片搜索结果">
            <a:extLst>
              <a:ext uri="{FF2B5EF4-FFF2-40B4-BE49-F238E27FC236}">
                <a16:creationId xmlns:a16="http://schemas.microsoft.com/office/drawing/2014/main" id="{734B74EE-D7E7-470E-99B5-E598BDE54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0" y="1621334"/>
            <a:ext cx="3491145" cy="226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2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4E1EA-B623-459E-9E8F-37FA15768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课下建议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F1F6A3C6-AE17-4D68-ABEE-D9D146A2AD09}"/>
              </a:ext>
            </a:extLst>
          </p:cNvPr>
          <p:cNvSpPr txBox="1">
            <a:spLocks/>
          </p:cNvSpPr>
          <p:nvPr/>
        </p:nvSpPr>
        <p:spPr>
          <a:xfrm>
            <a:off x="7680176" y="5355970"/>
            <a:ext cx="4320480" cy="1383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课间</a:t>
            </a:r>
            <a:r>
              <a:rPr lang="en-US" altLang="zh-CN" b="1"/>
              <a:t>&amp;</a:t>
            </a:r>
            <a:r>
              <a:rPr lang="zh-CN" altLang="en-US" b="1"/>
              <a:t>课后学习建议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ECFBAC3-C14B-4E1B-BC24-F2B4A42C6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196752"/>
            <a:ext cx="7416824" cy="554232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ts val="2600"/>
              </a:lnSpc>
            </a:pPr>
            <a:r>
              <a:rPr lang="zh-CN" altLang="en-US">
                <a:solidFill>
                  <a:srgbClr val="FF0000"/>
                </a:solidFill>
              </a:rPr>
              <a:t>课间建议</a:t>
            </a:r>
            <a:r>
              <a:rPr lang="en-US" altLang="zh-CN">
                <a:solidFill>
                  <a:srgbClr val="FF0000"/>
                </a:solidFill>
              </a:rPr>
              <a:t>:</a:t>
            </a:r>
          </a:p>
          <a:p>
            <a:pPr lvl="1">
              <a:lnSpc>
                <a:spcPts val="26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 外面走走，上个厕所，接杯水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 lvl="1">
              <a:lnSpc>
                <a:spcPts val="26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请教课堂上有疑惑的问题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 lvl="1">
              <a:lnSpc>
                <a:spcPts val="26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翻一翻上一节课的代码、笔记</a:t>
            </a:r>
            <a:endParaRPr lang="en-US" altLang="zh-CN"/>
          </a:p>
          <a:p>
            <a:pPr>
              <a:lnSpc>
                <a:spcPts val="2600"/>
              </a:lnSpc>
            </a:pPr>
            <a:r>
              <a:rPr lang="zh-CN" altLang="en-US">
                <a:solidFill>
                  <a:srgbClr val="FF0000"/>
                </a:solidFill>
              </a:rPr>
              <a:t>课后建议</a:t>
            </a:r>
            <a:r>
              <a:rPr lang="en-US" altLang="zh-CN">
                <a:solidFill>
                  <a:srgbClr val="FF0000"/>
                </a:solidFill>
              </a:rPr>
              <a:t>:</a:t>
            </a:r>
          </a:p>
          <a:p>
            <a:pPr lvl="1">
              <a:lnSpc>
                <a:spcPts val="26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尽量不要看视频，尽量只参考课堂代码、笔记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 lvl="1">
              <a:lnSpc>
                <a:spcPts val="26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整理一份属于自己的笔记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 lvl="1">
              <a:lnSpc>
                <a:spcPts val="26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每个人不同的敲代码方式（锻炼自己的打字速度）</a:t>
            </a:r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pPr lvl="2">
              <a:lnSpc>
                <a:spcPts val="26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新手：完全对着课堂代码敲（跟抄书一样）</a:t>
            </a:r>
            <a:r>
              <a:rPr lang="zh-CN" altLang="zh-CN">
                <a:solidFill>
                  <a:schemeClr val="tx1"/>
                </a:solidFill>
                <a:latin typeface="Calibri" charset="0"/>
                <a:sym typeface="Calibri" charset="0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或者 边看视频边敲</a:t>
            </a:r>
            <a:r>
              <a:rPr lang="en-US" altLang="zh-CN">
                <a:solidFill>
                  <a:schemeClr val="tx1"/>
                </a:solidFill>
                <a:latin typeface="Calibri" charset="0"/>
                <a:sym typeface="Calibri" charset="0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开始阶段</a:t>
            </a:r>
            <a:r>
              <a:rPr lang="en-US" altLang="zh-CN">
                <a:solidFill>
                  <a:schemeClr val="tx1"/>
                </a:solidFill>
                <a:latin typeface="Calibri" charset="0"/>
                <a:sym typeface="Calibri" charset="0"/>
              </a:rPr>
              <a:t>)</a:t>
            </a:r>
          </a:p>
          <a:p>
            <a:pPr lvl="2">
              <a:lnSpc>
                <a:spcPts val="26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熟手：浏览一遍课堂代码，然后边回想边敲，遇到忘记的回去翻一翻课堂代码</a:t>
            </a:r>
            <a:r>
              <a:rPr lang="en-US" altLang="zh-CN">
                <a:solidFill>
                  <a:schemeClr val="tx1"/>
                </a:solidFill>
                <a:latin typeface="Calibri" charset="0"/>
                <a:sym typeface="Calibri" charset="0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进阶阶段</a:t>
            </a:r>
            <a:r>
              <a:rPr lang="en-US" altLang="zh-CN">
                <a:solidFill>
                  <a:schemeClr val="tx1"/>
                </a:solidFill>
                <a:latin typeface="Calibri" charset="0"/>
                <a:sym typeface="Calibri" charset="0"/>
              </a:rPr>
              <a:t>)</a:t>
            </a:r>
          </a:p>
          <a:p>
            <a:pPr lvl="2">
              <a:lnSpc>
                <a:spcPts val="2600"/>
              </a:lnSpc>
            </a:pP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 高手：不用看课堂代码，回想上课的编码思路，直接开搞</a:t>
            </a:r>
            <a:r>
              <a:rPr lang="en-US" altLang="zh-CN">
                <a:solidFill>
                  <a:schemeClr val="tx1"/>
                </a:solidFill>
                <a:latin typeface="Calibri" charset="0"/>
                <a:sym typeface="Calibri" charset="0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Calibri" charset="0"/>
                <a:sym typeface="Calibri" charset="0"/>
              </a:rPr>
              <a:t>高手阶段</a:t>
            </a:r>
            <a:r>
              <a:rPr lang="en-US" altLang="zh-CN">
                <a:solidFill>
                  <a:schemeClr val="tx1"/>
                </a:solidFill>
                <a:latin typeface="Calibri" charset="0"/>
                <a:sym typeface="Calibri" charset="0"/>
              </a:rPr>
              <a:t>)</a:t>
            </a:r>
          </a:p>
          <a:p>
            <a:pPr lvl="2"/>
            <a:endParaRPr lang="en-US" altLang="zh-CN">
              <a:solidFill>
                <a:schemeClr val="tx1"/>
              </a:solidFill>
              <a:latin typeface="Calibri" charset="0"/>
              <a:sym typeface="Calibri" charset="0"/>
            </a:endParaRPr>
          </a:p>
          <a:p>
            <a:endParaRPr lang="zh-CN" altLang="en-US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0D25C793-37D2-4495-8821-836183A2C649}"/>
              </a:ext>
            </a:extLst>
          </p:cNvPr>
          <p:cNvSpPr txBox="1">
            <a:spLocks/>
          </p:cNvSpPr>
          <p:nvPr/>
        </p:nvSpPr>
        <p:spPr>
          <a:xfrm>
            <a:off x="7716248" y="4616633"/>
            <a:ext cx="4248335" cy="5479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课间</a:t>
            </a:r>
            <a:r>
              <a:rPr lang="en-US" altLang="zh-CN" b="1"/>
              <a:t>&amp;</a:t>
            </a:r>
            <a:r>
              <a:rPr lang="zh-CN" altLang="en-US" b="1"/>
              <a:t>课后建议</a:t>
            </a:r>
          </a:p>
        </p:txBody>
      </p:sp>
      <p:pic>
        <p:nvPicPr>
          <p:cNvPr id="11" name="Picture 2" descr="“学习建议”的图片搜索结果">
            <a:extLst>
              <a:ext uri="{FF2B5EF4-FFF2-40B4-BE49-F238E27FC236}">
                <a16:creationId xmlns:a16="http://schemas.microsoft.com/office/drawing/2014/main" id="{8B52ACFF-67FC-4EA5-87EC-CAB33809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2" y="1284495"/>
            <a:ext cx="3746800" cy="29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18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C8868-46C2-4439-A99A-01ACA808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不积跬步无以至千里</a:t>
            </a:r>
          </a:p>
        </p:txBody>
      </p:sp>
      <p:pic>
        <p:nvPicPr>
          <p:cNvPr id="4" name="Picture 2" descr="“不积跬步无以至千里”的图片搜索结果">
            <a:extLst>
              <a:ext uri="{FF2B5EF4-FFF2-40B4-BE49-F238E27FC236}">
                <a16:creationId xmlns:a16="http://schemas.microsoft.com/office/drawing/2014/main" id="{2B51C15F-92FE-4E7B-97BD-70081F5C40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32" y="1300366"/>
            <a:ext cx="6210861" cy="533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93956C-8F11-43F5-AFE7-CB9218EE9110}"/>
              </a:ext>
            </a:extLst>
          </p:cNvPr>
          <p:cNvSpPr txBox="1"/>
          <p:nvPr/>
        </p:nvSpPr>
        <p:spPr>
          <a:xfrm>
            <a:off x="6720119" y="1300366"/>
            <a:ext cx="503369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每天比前一天的自己进步一点点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我为什么如此出色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? –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乔丹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我会努力争取每一天都能取得一点进步，我需要回顾昨天，感觉今天比昨天好就足够。一天一点进步，那一辈子该有多少的飞跃呀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 descr="http://www.success001.cn/images/zhuanjia/s-diaodan3.jpg">
            <a:extLst>
              <a:ext uri="{FF2B5EF4-FFF2-40B4-BE49-F238E27FC236}">
                <a16:creationId xmlns:a16="http://schemas.microsoft.com/office/drawing/2014/main" id="{95AD8AEC-DBC1-46B1-8BB4-5F442344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66" y="2810980"/>
            <a:ext cx="3077882" cy="369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C2CF7-9A01-4026-B125-513A16A0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zh-CN" altLang="en-US"/>
              <a:t>电脑配置</a:t>
            </a:r>
            <a:r>
              <a:rPr lang="en-US" altLang="zh-CN"/>
              <a:t>01</a:t>
            </a:r>
            <a:r>
              <a:rPr lang="zh-CN" altLang="en-US"/>
              <a:t> </a:t>
            </a:r>
            <a:r>
              <a:rPr lang="en-US" altLang="zh-CN"/>
              <a:t>-</a:t>
            </a:r>
            <a:r>
              <a:rPr lang="zh-CN" altLang="en-US"/>
              <a:t> 显示详细信息</a:t>
            </a:r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D9A38E-F51D-4296-B732-F73C45EC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543050"/>
            <a:ext cx="5723207" cy="43479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332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C2CF7-9A01-4026-B125-513A16A0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zh-CN" altLang="en-US"/>
              <a:t>电脑配置</a:t>
            </a:r>
            <a:r>
              <a:rPr lang="en-US" altLang="zh-CN"/>
              <a:t>02</a:t>
            </a:r>
            <a:r>
              <a:rPr lang="zh-CN" altLang="en-US"/>
              <a:t> </a:t>
            </a:r>
            <a:r>
              <a:rPr lang="en-US" altLang="zh-CN"/>
              <a:t>-</a:t>
            </a:r>
            <a:r>
              <a:rPr lang="zh-CN" altLang="en-US"/>
              <a:t> 打开文件夹选项</a:t>
            </a:r>
            <a:endParaRPr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E189B-FB12-4126-98D6-3FEFD71E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269" y="1233083"/>
            <a:ext cx="1753742" cy="352609"/>
          </a:xfrm>
          <a:ln>
            <a:solidFill>
              <a:schemeClr val="tx1"/>
            </a:solidFill>
          </a:ln>
        </p:spPr>
        <p:txBody>
          <a:bodyPr anchor="ctr"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/>
              <a:t>Windows XP</a:t>
            </a:r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0376E2D-8B79-4DA2-82E6-682E01578E1F}"/>
              </a:ext>
            </a:extLst>
          </p:cNvPr>
          <p:cNvSpPr txBox="1">
            <a:spLocks/>
          </p:cNvSpPr>
          <p:nvPr/>
        </p:nvSpPr>
        <p:spPr>
          <a:xfrm>
            <a:off x="6592755" y="1233083"/>
            <a:ext cx="1753742" cy="3526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/>
              <a:t>Windows 7</a:t>
            </a:r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3B5289-ED01-4D0A-91A5-A3E5450C24CA}"/>
              </a:ext>
            </a:extLst>
          </p:cNvPr>
          <p:cNvSpPr txBox="1">
            <a:spLocks/>
          </p:cNvSpPr>
          <p:nvPr/>
        </p:nvSpPr>
        <p:spPr>
          <a:xfrm>
            <a:off x="1523269" y="4564103"/>
            <a:ext cx="1753742" cy="3526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/>
              <a:t>Windows 10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EC1C9A-41C9-46E2-BC73-A745F04F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69" y="1666506"/>
            <a:ext cx="3862013" cy="181741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3664AC-A4DA-4866-BCB4-0DA08174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55" y="1666506"/>
            <a:ext cx="2722695" cy="28228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B493BF-EFD2-434C-9239-8AF777E46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69" y="5029569"/>
            <a:ext cx="8820881" cy="15624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775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C2CF7-9A01-4026-B125-513A16A0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zh-CN" altLang="en-US"/>
              <a:t>电脑配置</a:t>
            </a:r>
            <a:r>
              <a:rPr lang="en-US" altLang="zh-CN"/>
              <a:t>03</a:t>
            </a:r>
            <a:r>
              <a:rPr lang="zh-CN" altLang="en-US"/>
              <a:t> </a:t>
            </a:r>
            <a:r>
              <a:rPr lang="en-US" altLang="zh-CN"/>
              <a:t>-</a:t>
            </a:r>
            <a:r>
              <a:rPr lang="zh-CN" altLang="en-US"/>
              <a:t> 显示详细信息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B1BA89-42A1-481D-A3A8-941191C9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1657350"/>
            <a:ext cx="4108060" cy="429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E0613C-B131-453A-B0B5-35519FA80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2686050"/>
            <a:ext cx="4552950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12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C4833-46C5-49E1-863D-A375E22D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课前提醒 </a:t>
            </a:r>
            <a:r>
              <a:rPr lang="en-US" altLang="zh-CN"/>
              <a:t>– </a:t>
            </a:r>
            <a:r>
              <a:rPr lang="zh-CN" altLang="en-US"/>
              <a:t>学会尊重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F2E50-0141-4821-8E97-D3041C915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zh-CN" altLang="en-US"/>
              <a:t>从零学习前端开发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zh-CN" altLang="en-US"/>
              <a:t>针对于所有的同学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zh-CN" altLang="en-US"/>
              <a:t>每个人都可以学会</a:t>
            </a:r>
            <a:endParaRPr lang="en-US" altLang="zh-CN"/>
          </a:p>
          <a:p>
            <a:pPr>
              <a:lnSpc>
                <a:spcPts val="2800"/>
              </a:lnSpc>
            </a:pPr>
            <a:endParaRPr lang="en-US" altLang="zh-CN"/>
          </a:p>
          <a:p>
            <a:pPr>
              <a:lnSpc>
                <a:spcPts val="2800"/>
              </a:lnSpc>
            </a:pPr>
            <a:r>
              <a:rPr lang="zh-CN" altLang="en-US"/>
              <a:t>有基础的同学，课下练习项目：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百度 </a:t>
            </a:r>
            <a:r>
              <a:rPr lang="en-US" altLang="zh-CN">
                <a:hlinkClick r:id="rId2"/>
              </a:rPr>
              <a:t>https://www.baidu.com/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简书 </a:t>
            </a:r>
            <a:r>
              <a:rPr lang="en-US" altLang="zh-CN">
                <a:hlinkClick r:id="rId3"/>
              </a:rPr>
              <a:t>https://www.jianshu.com/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腾讯新闻：</a:t>
            </a:r>
            <a:r>
              <a:rPr lang="en-US" altLang="zh-CN">
                <a:hlinkClick r:id="rId4"/>
              </a:rPr>
              <a:t>https://news.qq.com/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优酷</a:t>
            </a:r>
            <a:r>
              <a:rPr lang="en-US" altLang="zh-CN"/>
              <a:t>TV</a:t>
            </a:r>
            <a:r>
              <a:rPr lang="zh-CN" altLang="en-US"/>
              <a:t>：</a:t>
            </a:r>
            <a:r>
              <a:rPr lang="en-US" altLang="zh-CN">
                <a:hlinkClick r:id="rId5"/>
              </a:rPr>
              <a:t>https://tv.youku.com/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小米官方：</a:t>
            </a:r>
            <a:r>
              <a:rPr lang="en-US" altLang="zh-CN">
                <a:hlinkClick r:id="rId6"/>
              </a:rPr>
              <a:t>https://www.mi.com/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考拉海购：</a:t>
            </a:r>
            <a:r>
              <a:rPr lang="en-US" altLang="zh-CN">
                <a:hlinkClick r:id="rId7"/>
              </a:rPr>
              <a:t>https://www.kaola.com/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26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9AD67-C25C-484F-8E91-F6491452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软件是什么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B1CD5F-0129-4FF8-98F6-78C3F7600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我们平时在用到软件有哪些呢</a:t>
            </a:r>
            <a:r>
              <a:rPr lang="en-US" altLang="zh-CN"/>
              <a:t>?</a:t>
            </a:r>
            <a:endParaRPr lang="zh-CN" altLang="en-US"/>
          </a:p>
        </p:txBody>
      </p:sp>
      <p:pic>
        <p:nvPicPr>
          <p:cNvPr id="1026" name="Picture 2" descr="“微信启动图”的图片搜索结果">
            <a:extLst>
              <a:ext uri="{FF2B5EF4-FFF2-40B4-BE49-F238E27FC236}">
                <a16:creationId xmlns:a16="http://schemas.microsoft.com/office/drawing/2014/main" id="{DAAEDB53-CFA6-4457-9E5A-460A8E80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95" y="1658471"/>
            <a:ext cx="2757441" cy="49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F4B7A1-4576-4850-BD20-FEF3BAF96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26" y="1658471"/>
            <a:ext cx="4311414" cy="2312894"/>
          </a:xfrm>
          <a:prstGeom prst="rect">
            <a:avLst/>
          </a:prstGeom>
        </p:spPr>
      </p:pic>
      <p:pic>
        <p:nvPicPr>
          <p:cNvPr id="1028" name="Picture 4" descr="“王者荣耀”的图片搜索结果">
            <a:extLst>
              <a:ext uri="{FF2B5EF4-FFF2-40B4-BE49-F238E27FC236}">
                <a16:creationId xmlns:a16="http://schemas.microsoft.com/office/drawing/2014/main" id="{DC3916DC-FB88-4D18-A36C-E34D6C8E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26" y="4134381"/>
            <a:ext cx="4311414" cy="242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997391-0C75-4F89-9F48-919F06CD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19" y="1591419"/>
            <a:ext cx="2711051" cy="508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8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sym typeface="Calibri" charset="0"/>
              </a:rPr>
              <a:t>完善的软件系统</a:t>
            </a:r>
            <a:r>
              <a:rPr lang="en-US" altLang="zh-CN">
                <a:latin typeface="Calibri" charset="0"/>
                <a:sym typeface="Calibri" charset="0"/>
              </a:rPr>
              <a:t>(</a:t>
            </a:r>
            <a:r>
              <a:rPr lang="zh-CN" altLang="en-US">
                <a:latin typeface="Calibri" charset="0"/>
                <a:sym typeface="Calibri" charset="0"/>
              </a:rPr>
              <a:t>网易云音乐</a:t>
            </a:r>
            <a:r>
              <a:rPr lang="en-US" altLang="zh-CN">
                <a:latin typeface="Calibri" charset="0"/>
                <a:sym typeface="Calibri" charset="0"/>
              </a:rPr>
              <a:t>)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F6A906-A5BA-40A1-806E-2E547DFC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17" y="1663458"/>
            <a:ext cx="832666" cy="14174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93AC83-4199-46E7-9116-B61C54E58B50}"/>
              </a:ext>
            </a:extLst>
          </p:cNvPr>
          <p:cNvSpPr txBox="1"/>
          <p:nvPr/>
        </p:nvSpPr>
        <p:spPr>
          <a:xfrm>
            <a:off x="792694" y="2193950"/>
            <a:ext cx="1175063" cy="356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Android</a:t>
            </a:r>
            <a:r>
              <a:rPr lang="zh-CN" altLang="en-US" dirty="0"/>
              <a:t>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B9569F-5872-470F-8DF4-A1D8A96F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359" y="3317419"/>
            <a:ext cx="793224" cy="14880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D96FFF-67A1-4874-BDBD-02288E710F59}"/>
              </a:ext>
            </a:extLst>
          </p:cNvPr>
          <p:cNvSpPr txBox="1"/>
          <p:nvPr/>
        </p:nvSpPr>
        <p:spPr>
          <a:xfrm>
            <a:off x="910213" y="3782930"/>
            <a:ext cx="1104044" cy="356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iPhone</a:t>
            </a:r>
            <a:r>
              <a:rPr lang="zh-CN" altLang="en-US" dirty="0"/>
              <a:t>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7041A3-D6FE-49BE-AF0A-AA14B4F9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185" y="4989627"/>
            <a:ext cx="1693611" cy="10929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8D1205-4EC4-45E0-AC9B-818258E0D090}"/>
              </a:ext>
            </a:extLst>
          </p:cNvPr>
          <p:cNvSpPr txBox="1"/>
          <p:nvPr/>
        </p:nvSpPr>
        <p:spPr>
          <a:xfrm>
            <a:off x="752433" y="5419613"/>
            <a:ext cx="866038" cy="356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iPad</a:t>
            </a:r>
            <a:r>
              <a:rPr lang="zh-CN" altLang="en-US" dirty="0"/>
              <a:t>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06F260-F18A-4397-8968-0EB39FD11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400" y="1824970"/>
            <a:ext cx="2029318" cy="12232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582946A-501C-46EA-A8C1-50802F5A8118}"/>
              </a:ext>
            </a:extLst>
          </p:cNvPr>
          <p:cNvSpPr txBox="1"/>
          <p:nvPr/>
        </p:nvSpPr>
        <p:spPr>
          <a:xfrm>
            <a:off x="10522982" y="2274497"/>
            <a:ext cx="866038" cy="356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网页版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9892C0-1D25-47DA-9754-C399A90DD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3942" y="3341487"/>
            <a:ext cx="1562234" cy="11318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06AB505-22C5-44EA-9DB6-B0D8879DC576}"/>
              </a:ext>
            </a:extLst>
          </p:cNvPr>
          <p:cNvSpPr txBox="1"/>
          <p:nvPr/>
        </p:nvSpPr>
        <p:spPr>
          <a:xfrm>
            <a:off x="10445245" y="3833442"/>
            <a:ext cx="1021511" cy="356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Win</a:t>
            </a:r>
            <a:r>
              <a:rPr lang="zh-CN" altLang="en-US" dirty="0"/>
              <a:t>版本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2A49078-730C-4665-8A26-FBAB6130E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3942" y="4853711"/>
            <a:ext cx="1562234" cy="11318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2B913BB-4D1E-4801-AB4B-19DABE16FA25}"/>
              </a:ext>
            </a:extLst>
          </p:cNvPr>
          <p:cNvSpPr txBox="1"/>
          <p:nvPr/>
        </p:nvSpPr>
        <p:spPr>
          <a:xfrm>
            <a:off x="10420192" y="5085397"/>
            <a:ext cx="1056060" cy="356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Mac</a:t>
            </a:r>
            <a:r>
              <a:rPr lang="zh-CN" altLang="en-US" dirty="0"/>
              <a:t>版本</a:t>
            </a:r>
          </a:p>
        </p:txBody>
      </p:sp>
      <p:sp>
        <p:nvSpPr>
          <p:cNvPr id="16" name="圆柱形 15">
            <a:extLst>
              <a:ext uri="{FF2B5EF4-FFF2-40B4-BE49-F238E27FC236}">
                <a16:creationId xmlns:a16="http://schemas.microsoft.com/office/drawing/2014/main" id="{C9E43BAC-6575-4A60-8E4E-051D193FD652}"/>
              </a:ext>
            </a:extLst>
          </p:cNvPr>
          <p:cNvSpPr/>
          <p:nvPr/>
        </p:nvSpPr>
        <p:spPr bwMode="auto">
          <a:xfrm>
            <a:off x="4884867" y="2358829"/>
            <a:ext cx="1557383" cy="2881702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12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1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  <a:p>
            <a:pPr marL="0" marR="0" indent="0" algn="l" defTabSz="712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lang="en-US" altLang="zh-CN" dirty="0"/>
          </a:p>
          <a:p>
            <a:pPr marL="0" marR="0" indent="0" algn="l" defTabSz="712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1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  <a:p>
            <a:pPr marL="0" marR="0" indent="0" algn="l" defTabSz="712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en-US" altLang="zh-CN" dirty="0"/>
              <a:t>    </a:t>
            </a:r>
            <a:r>
              <a:rPr lang="zh-CN" altLang="en-US" dirty="0"/>
              <a:t> </a:t>
            </a:r>
            <a:r>
              <a:rPr kumimoji="1" lang="zh-CN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宋体" charset="0"/>
                <a:cs typeface="宋体" charset="0"/>
              </a:rPr>
              <a:t>服务器</a:t>
            </a:r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EF0FA90F-4417-49C2-86C9-FF7763EA278B}"/>
              </a:ext>
            </a:extLst>
          </p:cNvPr>
          <p:cNvCxnSpPr>
            <a:stCxn id="16" idx="2"/>
            <a:endCxn id="4" idx="3"/>
          </p:cNvCxnSpPr>
          <p:nvPr/>
        </p:nvCxnSpPr>
        <p:spPr bwMode="auto">
          <a:xfrm rot="10800000">
            <a:off x="2991583" y="2372197"/>
            <a:ext cx="1893284" cy="1427483"/>
          </a:xfrm>
          <a:prstGeom prst="bentConnector3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C24FC084-3440-454C-AC01-697515143F88}"/>
              </a:ext>
            </a:extLst>
          </p:cNvPr>
          <p:cNvCxnSpPr>
            <a:cxnSpLocks/>
            <a:stCxn id="16" idx="2"/>
            <a:endCxn id="6" idx="3"/>
          </p:cNvCxnSpPr>
          <p:nvPr/>
        </p:nvCxnSpPr>
        <p:spPr bwMode="auto">
          <a:xfrm rot="10800000" flipV="1">
            <a:off x="2991583" y="3799679"/>
            <a:ext cx="1893284" cy="261783"/>
          </a:xfrm>
          <a:prstGeom prst="bentConnector3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D242270-5C0D-4A1B-827F-833BC2757429}"/>
              </a:ext>
            </a:extLst>
          </p:cNvPr>
          <p:cNvCxnSpPr>
            <a:cxnSpLocks/>
            <a:endCxn id="8" idx="3"/>
          </p:cNvCxnSpPr>
          <p:nvPr/>
        </p:nvCxnSpPr>
        <p:spPr bwMode="auto">
          <a:xfrm rot="5400000">
            <a:off x="2872157" y="4460693"/>
            <a:ext cx="1665036" cy="485759"/>
          </a:xfrm>
          <a:prstGeom prst="bentConnector2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7B65E7D9-BE56-4F26-A52A-1DAE6A78AAB6}"/>
              </a:ext>
            </a:extLst>
          </p:cNvPr>
          <p:cNvCxnSpPr>
            <a:cxnSpLocks/>
            <a:stCxn id="16" idx="4"/>
          </p:cNvCxnSpPr>
          <p:nvPr/>
        </p:nvCxnSpPr>
        <p:spPr bwMode="auto">
          <a:xfrm flipV="1">
            <a:off x="6442250" y="2287457"/>
            <a:ext cx="1931438" cy="1512223"/>
          </a:xfrm>
          <a:prstGeom prst="bentConnector3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B1998E7B-1BF9-402F-A75E-9C1D5102ACEF}"/>
              </a:ext>
            </a:extLst>
          </p:cNvPr>
          <p:cNvCxnSpPr>
            <a:cxnSpLocks/>
            <a:stCxn id="16" idx="4"/>
            <a:endCxn id="12" idx="1"/>
          </p:cNvCxnSpPr>
          <p:nvPr/>
        </p:nvCxnSpPr>
        <p:spPr bwMode="auto">
          <a:xfrm>
            <a:off x="6442250" y="3799680"/>
            <a:ext cx="2171692" cy="107709"/>
          </a:xfrm>
          <a:prstGeom prst="bentConnector3">
            <a:avLst>
              <a:gd name="adj1" fmla="val 45002"/>
            </a:avLst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B030A8C9-7E8B-4D5A-87A9-D1FE735C96B2}"/>
              </a:ext>
            </a:extLst>
          </p:cNvPr>
          <p:cNvCxnSpPr>
            <a:cxnSpLocks/>
          </p:cNvCxnSpPr>
          <p:nvPr/>
        </p:nvCxnSpPr>
        <p:spPr bwMode="auto">
          <a:xfrm>
            <a:off x="6539856" y="3799679"/>
            <a:ext cx="2074086" cy="1512223"/>
          </a:xfrm>
          <a:prstGeom prst="bentConnector3">
            <a:avLst>
              <a:gd name="adj1" fmla="val 42946"/>
            </a:avLst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737BD68-9582-4948-8BD3-53A7B85B9C2F}"/>
              </a:ext>
            </a:extLst>
          </p:cNvPr>
          <p:cNvSpPr txBox="1"/>
          <p:nvPr/>
        </p:nvSpPr>
        <p:spPr>
          <a:xfrm>
            <a:off x="1074856" y="2926443"/>
            <a:ext cx="221194" cy="356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527D5EB-1E61-4179-825B-2755E24F932B}"/>
              </a:ext>
            </a:extLst>
          </p:cNvPr>
          <p:cNvSpPr txBox="1"/>
          <p:nvPr/>
        </p:nvSpPr>
        <p:spPr>
          <a:xfrm>
            <a:off x="2918569" y="4198327"/>
            <a:ext cx="1038784" cy="606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iOS</a:t>
            </a:r>
            <a:r>
              <a:rPr lang="zh-CN" altLang="en-US" sz="1400" dirty="0"/>
              <a:t>语言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OC/Swift</a:t>
            </a:r>
            <a:endParaRPr lang="zh-CN" altLang="en-US" sz="1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45BA831-49FD-46F6-A0B6-120EB63FF3F4}"/>
              </a:ext>
            </a:extLst>
          </p:cNvPr>
          <p:cNvSpPr txBox="1"/>
          <p:nvPr/>
        </p:nvSpPr>
        <p:spPr>
          <a:xfrm>
            <a:off x="2991582" y="1613170"/>
            <a:ext cx="1443780" cy="606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Android</a:t>
            </a:r>
            <a:r>
              <a:rPr lang="zh-CN" altLang="en-US" sz="1400" dirty="0"/>
              <a:t>语言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Java/</a:t>
            </a:r>
            <a:r>
              <a:rPr lang="en-US" altLang="zh-CN" sz="1400" dirty="0" err="1"/>
              <a:t>kotlin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6C63409-34D3-40E8-9368-8B8EAD9476B5}"/>
              </a:ext>
            </a:extLst>
          </p:cNvPr>
          <p:cNvSpPr txBox="1"/>
          <p:nvPr/>
        </p:nvSpPr>
        <p:spPr>
          <a:xfrm>
            <a:off x="7567620" y="3405800"/>
            <a:ext cx="986962" cy="392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/>
              <a:t>Win:C</a:t>
            </a:r>
            <a:r>
              <a:rPr lang="en-US" altLang="zh-CN" sz="1600" dirty="0"/>
              <a:t>#</a:t>
            </a:r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752C77-E3DB-4D73-98FA-29D02B53667F}"/>
              </a:ext>
            </a:extLst>
          </p:cNvPr>
          <p:cNvSpPr txBox="1"/>
          <p:nvPr/>
        </p:nvSpPr>
        <p:spPr>
          <a:xfrm>
            <a:off x="7495644" y="4670786"/>
            <a:ext cx="1157788" cy="677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Mac OS:</a:t>
            </a:r>
          </a:p>
          <a:p>
            <a:r>
              <a:rPr lang="en-US" altLang="zh-CN" sz="1600" dirty="0"/>
              <a:t>OC/Swift</a:t>
            </a:r>
            <a:endParaRPr lang="zh-CN" altLang="en-US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3B3BF1C-B47A-421E-9270-1A8702E2CA1E}"/>
              </a:ext>
            </a:extLst>
          </p:cNvPr>
          <p:cNvSpPr txBox="1"/>
          <p:nvPr/>
        </p:nvSpPr>
        <p:spPr>
          <a:xfrm>
            <a:off x="4299403" y="4373044"/>
            <a:ext cx="286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Java/Nodejs</a:t>
            </a:r>
            <a:r>
              <a:rPr lang="en-US" altLang="zh-CN"/>
              <a:t>/</a:t>
            </a:r>
            <a:r>
              <a:rPr lang="en-US" altLang="zh-CN" dirty="0"/>
              <a:t>PHP</a:t>
            </a:r>
            <a:r>
              <a:rPr lang="en-US" altLang="zh-CN"/>
              <a:t>/Python/C#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4A292EA-7191-4C28-A106-9446FA91D58F}"/>
              </a:ext>
            </a:extLst>
          </p:cNvPr>
          <p:cNvSpPr txBox="1"/>
          <p:nvPr/>
        </p:nvSpPr>
        <p:spPr>
          <a:xfrm>
            <a:off x="7119914" y="1422638"/>
            <a:ext cx="1203853" cy="855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网页开发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HTML/CSS</a:t>
            </a:r>
          </a:p>
          <a:p>
            <a:r>
              <a:rPr lang="en-US" altLang="zh-CN" sz="1400" dirty="0"/>
              <a:t>JavaScript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471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  <p:bldP spid="16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0B164-D545-41D0-911D-37481DD1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前端开发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56B01-4FEE-40B6-90CD-3AD5AE425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209491"/>
            <a:ext cx="8006263" cy="5444088"/>
          </a:xfrm>
        </p:spPr>
        <p:txBody>
          <a:bodyPr/>
          <a:lstStyle/>
          <a:p>
            <a:r>
              <a:rPr lang="zh-CN" altLang="en-US" dirty="0"/>
              <a:t>处在什么行业？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IT</a:t>
            </a:r>
            <a:r>
              <a:rPr lang="zh-CN" altLang="en-US" dirty="0"/>
              <a:t>行业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软件开发（编程领域）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你是谁？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软件开发工程师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开发者、程序员、程序猿、程序媛、码农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developer</a:t>
            </a:r>
            <a:r>
              <a:rPr lang="zh-CN" altLang="en-US" dirty="0"/>
              <a:t>、</a:t>
            </a:r>
            <a:r>
              <a:rPr lang="en-US" altLang="zh-CN" dirty="0"/>
              <a:t>coder</a:t>
            </a:r>
            <a:r>
              <a:rPr lang="zh-CN" altLang="en-US" dirty="0"/>
              <a:t>、</a:t>
            </a:r>
            <a:r>
              <a:rPr lang="en-US" altLang="zh-CN" dirty="0"/>
              <a:t>programmer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前端开发工程师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前端开发的主要工作内容是什么？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前端开发、也可以做后端开发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92987C9-CABA-465F-B09D-6ACEA1743398}"/>
              </a:ext>
            </a:extLst>
          </p:cNvPr>
          <p:cNvSpPr txBox="1">
            <a:spLocks/>
          </p:cNvSpPr>
          <p:nvPr/>
        </p:nvSpPr>
        <p:spPr>
          <a:xfrm>
            <a:off x="7948246" y="1398839"/>
            <a:ext cx="3737014" cy="4871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百度 </a:t>
            </a:r>
            <a:r>
              <a:rPr lang="en-US" altLang="zh-CN">
                <a:hlinkClick r:id="rId2"/>
              </a:rPr>
              <a:t>https://www.baidu.com/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简书 </a:t>
            </a:r>
            <a:r>
              <a:rPr lang="en-US" altLang="zh-CN">
                <a:hlinkClick r:id="rId3"/>
              </a:rPr>
              <a:t>https://www.jianshu.com/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腾讯新闻：</a:t>
            </a:r>
            <a:r>
              <a:rPr lang="en-US" altLang="zh-CN">
                <a:hlinkClick r:id="rId4"/>
              </a:rPr>
              <a:t>https://news.qq.com/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优酷</a:t>
            </a:r>
            <a:r>
              <a:rPr lang="en-US" altLang="zh-CN"/>
              <a:t>TV</a:t>
            </a:r>
            <a:r>
              <a:rPr lang="zh-CN" altLang="en-US"/>
              <a:t>：</a:t>
            </a:r>
            <a:r>
              <a:rPr lang="en-US" altLang="zh-CN">
                <a:hlinkClick r:id="rId5"/>
              </a:rPr>
              <a:t>https://tv.youku.com/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小米官方：</a:t>
            </a:r>
            <a:r>
              <a:rPr lang="en-US" altLang="zh-CN">
                <a:hlinkClick r:id="rId6"/>
              </a:rPr>
              <a:t>https://www.mi.com/</a:t>
            </a:r>
            <a:endParaRPr lang="en-US" altLang="zh-CN"/>
          </a:p>
          <a:p>
            <a:pPr lvl="1">
              <a:lnSpc>
                <a:spcPts val="2800"/>
              </a:lnSpc>
            </a:pPr>
            <a:r>
              <a:rPr lang="en-US" altLang="zh-CN"/>
              <a:t>- </a:t>
            </a:r>
            <a:r>
              <a:rPr lang="zh-CN" altLang="en-US"/>
              <a:t>考拉海购：</a:t>
            </a:r>
            <a:r>
              <a:rPr lang="en-US" altLang="zh-CN">
                <a:hlinkClick r:id="rId7"/>
              </a:rPr>
              <a:t>https://www.kaola.com/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808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DD959-145A-4E68-8BAC-F5747FF7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程序员印象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849B2C-CD3E-4799-AEDE-7CC44ABC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58" y="1653062"/>
            <a:ext cx="6160721" cy="41990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406088-A9CF-4F28-B0D0-DD08E5FA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71" y="1277129"/>
            <a:ext cx="4183231" cy="25945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1D2361-D9BA-4100-8CF7-84163E01E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71" y="4164913"/>
            <a:ext cx="3693441" cy="24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7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DD959-145A-4E68-8BAC-F5747FF7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程序员印象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CADA0B-2EFA-463A-A9F6-BB22FCC7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3" y="1264439"/>
            <a:ext cx="3063459" cy="25275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5CD4FA-C451-44CD-9A91-019E8072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358" y="1264439"/>
            <a:ext cx="3648075" cy="25226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079593-C576-46A5-9F7D-A73A5864C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860" y="4053811"/>
            <a:ext cx="1985963" cy="2400301"/>
          </a:xfrm>
          <a:prstGeom prst="rect">
            <a:avLst/>
          </a:prstGeom>
        </p:spPr>
      </p:pic>
      <p:pic>
        <p:nvPicPr>
          <p:cNvPr id="1026" name="Picture 2" descr="“程序员 印象”的图片搜索结果">
            <a:extLst>
              <a:ext uri="{FF2B5EF4-FFF2-40B4-BE49-F238E27FC236}">
                <a16:creationId xmlns:a16="http://schemas.microsoft.com/office/drawing/2014/main" id="{D761CF08-6D93-4C5D-B882-58C7D148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3" y="3974127"/>
            <a:ext cx="4005464" cy="252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“程序员 自黑”的图片搜索结果">
            <a:extLst>
              <a:ext uri="{FF2B5EF4-FFF2-40B4-BE49-F238E27FC236}">
                <a16:creationId xmlns:a16="http://schemas.microsoft.com/office/drawing/2014/main" id="{B82298CC-0C53-40BD-8220-07EB5C58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013" y="1253990"/>
            <a:ext cx="3527496" cy="257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385090-6387-473C-8C2C-A8153159E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0841" y="3955900"/>
            <a:ext cx="2574605" cy="255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7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DD959-145A-4E68-8BAC-F5747FF7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程序员印象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8B01AB-94B3-4904-A631-E19CA599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39" y="3722965"/>
            <a:ext cx="5279616" cy="28163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731B90-4B08-4C34-89B5-703978FF9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6" y="1238249"/>
            <a:ext cx="6709223" cy="2330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A7335F-F534-4357-B244-74A9FA92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051" y="3881193"/>
            <a:ext cx="4152900" cy="2581275"/>
          </a:xfrm>
          <a:prstGeom prst="rect">
            <a:avLst/>
          </a:prstGeom>
        </p:spPr>
      </p:pic>
      <p:pic>
        <p:nvPicPr>
          <p:cNvPr id="2050" name="Picture 2" descr="“程序员鼓励师”的图片搜索结果">
            <a:extLst>
              <a:ext uri="{FF2B5EF4-FFF2-40B4-BE49-F238E27FC236}">
                <a16:creationId xmlns:a16="http://schemas.microsoft.com/office/drawing/2014/main" id="{D98630BE-34CE-4887-A71E-590371987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40" y="1238249"/>
            <a:ext cx="3889121" cy="248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3918A-6D59-440A-982E-49B38464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程序员的现状</a:t>
            </a:r>
          </a:p>
        </p:txBody>
      </p:sp>
      <p:pic>
        <p:nvPicPr>
          <p:cNvPr id="4" name="Picture 2" descr="相关图片">
            <a:extLst>
              <a:ext uri="{FF2B5EF4-FFF2-40B4-BE49-F238E27FC236}">
                <a16:creationId xmlns:a16="http://schemas.microsoft.com/office/drawing/2014/main" id="{FFAF4321-48E1-4CBC-993B-E226D113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96" y="1202412"/>
            <a:ext cx="5584686" cy="24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“google工作环境”的图片搜索结果">
            <a:extLst>
              <a:ext uri="{FF2B5EF4-FFF2-40B4-BE49-F238E27FC236}">
                <a16:creationId xmlns:a16="http://schemas.microsoft.com/office/drawing/2014/main" id="{08780461-0CDC-478B-972D-E88F1A83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5" y="3827363"/>
            <a:ext cx="4791310" cy="287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相关图片">
            <a:extLst>
              <a:ext uri="{FF2B5EF4-FFF2-40B4-BE49-F238E27FC236}">
                <a16:creationId xmlns:a16="http://schemas.microsoft.com/office/drawing/2014/main" id="{358163AF-147B-45B1-B9DE-F6ED3F90C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37" y="3827363"/>
            <a:ext cx="5302064" cy="28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“程序员要饭”的图片搜索结果">
            <a:extLst>
              <a:ext uri="{FF2B5EF4-FFF2-40B4-BE49-F238E27FC236}">
                <a16:creationId xmlns:a16="http://schemas.microsoft.com/office/drawing/2014/main" id="{82FA36B8-0380-45DF-B753-F5748228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98" y="1202412"/>
            <a:ext cx="4317376" cy="24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22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</TotalTime>
  <Words>775</Words>
  <Application>Microsoft Office PowerPoint</Application>
  <PresentationFormat>宽屏</PresentationFormat>
  <Paragraphs>115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黑体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邂逅软件开发</vt:lpstr>
      <vt:lpstr>课前提醒 – 学会尊重</vt:lpstr>
      <vt:lpstr>软件是什么?</vt:lpstr>
      <vt:lpstr>完善的软件系统(网易云音乐)</vt:lpstr>
      <vt:lpstr>前端开发</vt:lpstr>
      <vt:lpstr>程序员印象</vt:lpstr>
      <vt:lpstr>程序员印象</vt:lpstr>
      <vt:lpstr>程序员印象</vt:lpstr>
      <vt:lpstr>程序员的现状</vt:lpstr>
      <vt:lpstr>程序员的薪资</vt:lpstr>
      <vt:lpstr>程序员印象</vt:lpstr>
      <vt:lpstr>是否适合踏进前端开发领域？</vt:lpstr>
      <vt:lpstr>课堂建议</vt:lpstr>
      <vt:lpstr>课下建议</vt:lpstr>
      <vt:lpstr>不积跬步无以至千里</vt:lpstr>
      <vt:lpstr>电脑配置01 - 显示详细信息</vt:lpstr>
      <vt:lpstr>电脑配置02 - 打开文件夹选项</vt:lpstr>
      <vt:lpstr>电脑配置03 - 显示详细信息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UI</cp:lastModifiedBy>
  <cp:revision>91</cp:revision>
  <dcterms:created xsi:type="dcterms:W3CDTF">2017-11-23T13:35:11Z</dcterms:created>
  <dcterms:modified xsi:type="dcterms:W3CDTF">2019-12-17T02:04:45Z</dcterms:modified>
</cp:coreProperties>
</file>